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75219F-2912-4D99-B02E-439D20B4BB37}">
          <p14:sldIdLst>
            <p14:sldId id="256"/>
            <p14:sldId id="259"/>
            <p14:sldId id="266"/>
          </p14:sldIdLst>
        </p14:section>
        <p14:section name="Untitled Section" id="{1BC6D89E-9C47-4CB8-8C62-D1D3C949A0E2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 Thi Thanh Thuy" initials="NTTT" lastIdx="1" clrIdx="0">
    <p:extLst>
      <p:ext uri="{19B8F6BF-5375-455C-9EA6-DF929625EA0E}">
        <p15:presenceInfo xmlns="" xmlns:p15="http://schemas.microsoft.com/office/powerpoint/2012/main" userId="S-1-5-21-53010878-1734800464-2117781913-1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1.5\Data\vp_gd\2.BaoCao_KeHoach\2016\BCNhansu\BC%20NS%202016\BienDongNS\BienDong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1.5\Data\vp_gd\2.BaoCao_KeHoach\2016\BCNhansu\BC%20NS%202016\BienDongNS\BienDong2016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10.0.1.5\Data\vp_gd\2.BaoCao_KeHoach\2016\BCNhansu\BC%20NS%202016\BienDongNS\BienDong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[BienDong2016.xls]BC9Thang!PivotTable10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rgbClr val="002060"/>
                </a:solidFill>
              </a:rPr>
              <a:t>Bảng</a:t>
            </a:r>
            <a:r>
              <a:rPr lang="en-US" b="1" baseline="0" dirty="0">
                <a:solidFill>
                  <a:srgbClr val="002060"/>
                </a:solidFill>
              </a:rPr>
              <a:t> 1. </a:t>
            </a:r>
            <a:r>
              <a:rPr lang="en-US" b="1" baseline="0" smtClean="0">
                <a:solidFill>
                  <a:srgbClr val="002060"/>
                </a:solidFill>
              </a:rPr>
              <a:t>9 </a:t>
            </a:r>
            <a:r>
              <a:rPr lang="en-US" b="1" baseline="0" smtClean="0">
                <a:solidFill>
                  <a:srgbClr val="002060"/>
                </a:solidFill>
              </a:rPr>
              <a:t>tháng/2024</a:t>
            </a:r>
            <a:endParaRPr lang="en-US" b="1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2D050"/>
          </a:solidFill>
          <a:ln w="25400">
            <a:noFill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2D050"/>
          </a:solidFill>
          <a:ln w="25400">
            <a:noFill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2D050"/>
          </a:solidFill>
          <a:ln w="25400">
            <a:noFill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BC9Thang!$B$6:$B$7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BC9Thang!$A$8:$A$11</c:f>
              <c:strCache>
                <c:ptCount val="3"/>
                <c:pt idx="0">
                  <c:v>HYF</c:v>
                </c:pt>
                <c:pt idx="1">
                  <c:v>HYIH</c:v>
                </c:pt>
                <c:pt idx="2">
                  <c:v>HYIS</c:v>
                </c:pt>
              </c:strCache>
            </c:strRef>
          </c:cat>
          <c:val>
            <c:numRef>
              <c:f>BC9Thang!$B$8:$B$11</c:f>
              <c:numCache>
                <c:formatCode>General</c:formatCode>
                <c:ptCount val="3"/>
                <c:pt idx="0">
                  <c:v>96</c:v>
                </c:pt>
                <c:pt idx="1">
                  <c:v>45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054912"/>
        <c:axId val="140056448"/>
      </c:barChart>
      <c:catAx>
        <c:axId val="1400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56448"/>
        <c:crosses val="autoZero"/>
        <c:auto val="0"/>
        <c:lblAlgn val="ctr"/>
        <c:lblOffset val="100"/>
        <c:noMultiLvlLbl val="0"/>
      </c:catAx>
      <c:valAx>
        <c:axId val="1400564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54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rgbClr val="002060"/>
                </a:solidFill>
              </a:rPr>
              <a:t>Bảng</a:t>
            </a:r>
            <a:r>
              <a:rPr lang="en-US" b="1" baseline="0" dirty="0">
                <a:solidFill>
                  <a:srgbClr val="002060"/>
                </a:solidFill>
              </a:rPr>
              <a:t> 2. </a:t>
            </a:r>
            <a:r>
              <a:rPr lang="en-US" b="1" baseline="0" dirty="0" err="1" smtClean="0">
                <a:solidFill>
                  <a:srgbClr val="002060"/>
                </a:solidFill>
              </a:rPr>
              <a:t>Đáp</a:t>
            </a:r>
            <a:r>
              <a:rPr lang="en-US" b="1" baseline="0" dirty="0" smtClean="0">
                <a:solidFill>
                  <a:srgbClr val="002060"/>
                </a:solidFill>
              </a:rPr>
              <a:t> </a:t>
            </a:r>
            <a:r>
              <a:rPr lang="en-US" b="1" baseline="0" err="1" smtClean="0">
                <a:solidFill>
                  <a:srgbClr val="002060"/>
                </a:solidFill>
              </a:rPr>
              <a:t>ứng</a:t>
            </a:r>
            <a:r>
              <a:rPr lang="en-US" b="1" baseline="0" smtClean="0">
                <a:solidFill>
                  <a:srgbClr val="002060"/>
                </a:solidFill>
              </a:rPr>
              <a:t> </a:t>
            </a:r>
            <a:r>
              <a:rPr lang="en-US" b="1" baseline="0" smtClean="0">
                <a:solidFill>
                  <a:srgbClr val="002060"/>
                </a:solidFill>
              </a:rPr>
              <a:t>9tháng/2024</a:t>
            </a:r>
            <a:endParaRPr lang="en-US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0809467186654766"/>
          <c:y val="1.7904484869049081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[BienDong2016.xls]BC9Thang!$F$7</c:f>
              <c:strCache>
                <c:ptCount val="1"/>
                <c:pt idx="0">
                  <c:v>9 Thang 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[BienDong2016.xls]BC9Thang!$E$8:$E$11</c:f>
              <c:strCache>
                <c:ptCount val="4"/>
                <c:pt idx="0">
                  <c:v>HYF</c:v>
                </c:pt>
                <c:pt idx="1">
                  <c:v>HYIH</c:v>
                </c:pt>
                <c:pt idx="2">
                  <c:v>HYIS</c:v>
                </c:pt>
                <c:pt idx="3">
                  <c:v>Grand Total</c:v>
                </c:pt>
              </c:strCache>
            </c:strRef>
          </c:cat>
          <c:val>
            <c:numRef>
              <c:f>[BienDong2016.xls]BC9Thang!$F$8:$F$11</c:f>
              <c:numCache>
                <c:formatCode>0%</c:formatCode>
                <c:ptCount val="4"/>
                <c:pt idx="0">
                  <c:v>0.88073394495412849</c:v>
                </c:pt>
                <c:pt idx="1">
                  <c:v>0.97826086956521741</c:v>
                </c:pt>
                <c:pt idx="2">
                  <c:v>0.9</c:v>
                </c:pt>
                <c:pt idx="3">
                  <c:v>0.90857142857142859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073600"/>
        <c:axId val="140095872"/>
      </c:barChart>
      <c:catAx>
        <c:axId val="14007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5872"/>
        <c:crosses val="autoZero"/>
        <c:auto val="1"/>
        <c:lblAlgn val="ctr"/>
        <c:lblOffset val="100"/>
        <c:noMultiLvlLbl val="0"/>
      </c:catAx>
      <c:valAx>
        <c:axId val="1400958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73600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[BienDong2016.xls]BC9Thang!PivotTable1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Cơ cấu ngạch bậc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BC9Thang!$B$24:$B$25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BC9Thang!$A$26:$A$32</c:f>
              <c:strCache>
                <c:ptCount val="6"/>
                <c:pt idx="0">
                  <c:v>Chuyên viên</c:v>
                </c:pt>
                <c:pt idx="1">
                  <c:v>Công nhân </c:v>
                </c:pt>
                <c:pt idx="2">
                  <c:v>Nhân viên</c:v>
                </c:pt>
                <c:pt idx="3">
                  <c:v>Quản lý cấp cao</c:v>
                </c:pt>
                <c:pt idx="4">
                  <c:v>Quản lý cấp cơ sở</c:v>
                </c:pt>
                <c:pt idx="5">
                  <c:v>Quản lý cấp trung</c:v>
                </c:pt>
              </c:strCache>
            </c:strRef>
          </c:cat>
          <c:val>
            <c:numRef>
              <c:f>BC9Thang!$B$26:$B$32</c:f>
              <c:numCache>
                <c:formatCode>General</c:formatCode>
                <c:ptCount val="6"/>
                <c:pt idx="0">
                  <c:v>27</c:v>
                </c:pt>
                <c:pt idx="1">
                  <c:v>38</c:v>
                </c:pt>
                <c:pt idx="2">
                  <c:v>63</c:v>
                </c:pt>
                <c:pt idx="3">
                  <c:v>2</c:v>
                </c:pt>
                <c:pt idx="4">
                  <c:v>13</c:v>
                </c:pt>
                <c:pt idx="5">
                  <c:v>16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C9DAF-615B-43CF-BFAF-A94B26F00372}" type="datetimeFigureOut">
              <a:rPr lang="en-US" smtClean="0"/>
              <a:t>22-Jan-24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4EA3B-CB7C-40B9-A3FD-C6AC5AB2C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4EA3B-CB7C-40B9-A3FD-C6AC5AB2C4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2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7/11/2024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AAAE-DAF5-46FB-8F04-9E5FD65E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7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 HOẠCH HOẠT ĐỘNG</a:t>
            </a:r>
            <a:endParaRPr lang="en-US" sz="4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 chính nhân sự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959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1.4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1.6 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1.7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Văn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1.8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0" y="1825625"/>
            <a:ext cx="49959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2.4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IT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AAAE-DAF5-46FB-8F04-9E5FD65E961B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35616" y="576772"/>
            <a:ext cx="10515600" cy="563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5750"/>
              </p:ext>
            </p:extLst>
          </p:nvPr>
        </p:nvGraphicFramePr>
        <p:xfrm>
          <a:off x="965915" y="1690688"/>
          <a:ext cx="551215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079"/>
                <a:gridCol w="27560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Tổng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số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động</a:t>
                      </a:r>
                      <a:r>
                        <a:rPr lang="en-US" baseline="0" dirty="0" smtClean="0"/>
                        <a:t> HYC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 </a:t>
                      </a:r>
                      <a:r>
                        <a:rPr lang="en-US" dirty="0" err="1" smtClean="0"/>
                        <a:t>nhân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viên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Độ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tuổi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bình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 </a:t>
                      </a:r>
                      <a:r>
                        <a:rPr lang="en-US" dirty="0" err="1" smtClean="0"/>
                        <a:t>tuổi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Thâm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niên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bình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5,3 </a:t>
                      </a:r>
                      <a:r>
                        <a:rPr lang="en-US" dirty="0" err="1" smtClean="0"/>
                        <a:t>năm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55615"/>
              </p:ext>
            </p:extLst>
          </p:nvPr>
        </p:nvGraphicFramePr>
        <p:xfrm>
          <a:off x="965915" y="2804374"/>
          <a:ext cx="2944903" cy="341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106740"/>
              </p:ext>
            </p:extLst>
          </p:nvPr>
        </p:nvGraphicFramePr>
        <p:xfrm>
          <a:off x="4013267" y="2826557"/>
          <a:ext cx="3316000" cy="3395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905846"/>
              </p:ext>
            </p:extLst>
          </p:nvPr>
        </p:nvGraphicFramePr>
        <p:xfrm>
          <a:off x="7118252" y="1690688"/>
          <a:ext cx="4470588" cy="44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100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(Mau~)</Template>
  <TotalTime>2736</TotalTime>
  <Words>146</Words>
  <Application>Microsoft Office PowerPoint</Application>
  <PresentationFormat>Custom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KẾ HOẠCH HOẠT ĐỘNG</vt:lpstr>
      <vt:lpstr>Mục lục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 hình tổ chức bán hàng</dc:title>
  <dc:creator>lienhb</dc:creator>
  <cp:lastModifiedBy>HP</cp:lastModifiedBy>
  <cp:revision>192</cp:revision>
  <dcterms:created xsi:type="dcterms:W3CDTF">2016-07-11T06:37:56Z</dcterms:created>
  <dcterms:modified xsi:type="dcterms:W3CDTF">2024-01-22T07:06:51Z</dcterms:modified>
</cp:coreProperties>
</file>